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72BE7F-4047-4129-9981-DB4524A426B3}" type="datetimeFigureOut">
              <a:rPr lang="en-US" smtClean="0"/>
              <a:pPr/>
              <a:t>11/11/2015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40DAC9-68FC-4443-865A-211658A5E6B4}" type="slidenum">
              <a:rPr lang="en-US" smtClean="0"/>
              <a:pPr/>
              <a:t>‹#›</a:t>
            </a:fld>
            <a:endParaRPr lang="en-US"/>
          </a:p>
        </p:txBody>
      </p:sp>
    </p:spTree>
    <p:extLst>
      <p:ext uri="{BB962C8B-B14F-4D97-AF65-F5344CB8AC3E}">
        <p14:creationId xmlns:p14="http://schemas.microsoft.com/office/powerpoint/2010/main" xmlns="" val="1414294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40DAC9-68FC-4443-865A-211658A5E6B4}"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BCF33C-4A8E-42A2-AC2D-C1EDCD1B97BB}" type="datetimeFigureOut">
              <a:rPr lang="en-US" smtClean="0"/>
              <a:pPr/>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23F72-56DF-497F-86B8-8E09EFE112B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BCF33C-4A8E-42A2-AC2D-C1EDCD1B97BB}" type="datetimeFigureOut">
              <a:rPr lang="en-US" smtClean="0"/>
              <a:pPr/>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23F72-56DF-497F-86B8-8E09EFE112B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BCF33C-4A8E-42A2-AC2D-C1EDCD1B97BB}" type="datetimeFigureOut">
              <a:rPr lang="en-US" smtClean="0"/>
              <a:pPr/>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23F72-56DF-497F-86B8-8E09EFE112B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BCF33C-4A8E-42A2-AC2D-C1EDCD1B97BB}" type="datetimeFigureOut">
              <a:rPr lang="en-US" smtClean="0"/>
              <a:pPr/>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23F72-56DF-497F-86B8-8E09EFE112B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BCF33C-4A8E-42A2-AC2D-C1EDCD1B97BB}" type="datetimeFigureOut">
              <a:rPr lang="en-US" smtClean="0"/>
              <a:pPr/>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23F72-56DF-497F-86B8-8E09EFE112B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BCF33C-4A8E-42A2-AC2D-C1EDCD1B97BB}" type="datetimeFigureOut">
              <a:rPr lang="en-US" smtClean="0"/>
              <a:pPr/>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23F72-56DF-497F-86B8-8E09EFE112B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BCF33C-4A8E-42A2-AC2D-C1EDCD1B97BB}" type="datetimeFigureOut">
              <a:rPr lang="en-US" smtClean="0"/>
              <a:pPr/>
              <a:t>11/11/2015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823F72-56DF-497F-86B8-8E09EFE112B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BCF33C-4A8E-42A2-AC2D-C1EDCD1B97BB}" type="datetimeFigureOut">
              <a:rPr lang="en-US" smtClean="0"/>
              <a:pPr/>
              <a:t>11/11/2015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823F72-56DF-497F-86B8-8E09EFE112B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BCF33C-4A8E-42A2-AC2D-C1EDCD1B97BB}" type="datetimeFigureOut">
              <a:rPr lang="en-US" smtClean="0"/>
              <a:pPr/>
              <a:t>11/11/2015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823F72-56DF-497F-86B8-8E09EFE112B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BCF33C-4A8E-42A2-AC2D-C1EDCD1B97BB}" type="datetimeFigureOut">
              <a:rPr lang="en-US" smtClean="0"/>
              <a:pPr/>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23F72-56DF-497F-86B8-8E09EFE112B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BCF33C-4A8E-42A2-AC2D-C1EDCD1B97BB}" type="datetimeFigureOut">
              <a:rPr lang="en-US" smtClean="0"/>
              <a:pPr/>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23F72-56DF-497F-86B8-8E09EFE112B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BCF33C-4A8E-42A2-AC2D-C1EDCD1B97BB}" type="datetimeFigureOut">
              <a:rPr lang="en-US" smtClean="0"/>
              <a:pPr/>
              <a:t>11/11/2015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23F72-56DF-497F-86B8-8E09EFE112B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57200"/>
            <a:ext cx="7772400" cy="1470025"/>
          </a:xfrm>
        </p:spPr>
        <p:txBody>
          <a:bodyPr>
            <a:normAutofit fontScale="90000"/>
          </a:bodyPr>
          <a:lstStyle/>
          <a:p>
            <a:r>
              <a:rPr lang="en-US" sz="9600" b="1" dirty="0" smtClean="0">
                <a:latin typeface="Times New Roman" pitchFamily="18" charset="0"/>
                <a:cs typeface="Times New Roman" pitchFamily="18" charset="0"/>
              </a:rPr>
              <a:t>RABIES</a:t>
            </a:r>
            <a:endParaRPr lang="en-US" dirty="0"/>
          </a:p>
        </p:txBody>
      </p:sp>
      <p:sp>
        <p:nvSpPr>
          <p:cNvPr id="3" name="Subtitle 2"/>
          <p:cNvSpPr>
            <a:spLocks noGrp="1"/>
          </p:cNvSpPr>
          <p:nvPr>
            <p:ph type="subTitle" idx="1"/>
          </p:nvPr>
        </p:nvSpPr>
        <p:spPr>
          <a:xfrm>
            <a:off x="1371600" y="3505200"/>
            <a:ext cx="6400800" cy="2438400"/>
          </a:xfrm>
        </p:spPr>
        <p:txBody>
          <a:bodyPr>
            <a:normAutofit fontScale="77500" lnSpcReduction="20000"/>
          </a:bodyPr>
          <a:lstStyle/>
          <a:p>
            <a:r>
              <a:rPr lang="en-US" b="1" dirty="0" smtClean="0">
                <a:solidFill>
                  <a:srgbClr val="7030A0"/>
                </a:solidFill>
              </a:rPr>
              <a:t>Presented By</a:t>
            </a:r>
          </a:p>
          <a:p>
            <a:endParaRPr lang="en-US" b="1" dirty="0" smtClean="0">
              <a:solidFill>
                <a:srgbClr val="7030A0"/>
              </a:solidFill>
            </a:endParaRPr>
          </a:p>
          <a:p>
            <a:r>
              <a:rPr lang="en-US" b="1" dirty="0" err="1" smtClean="0">
                <a:solidFill>
                  <a:srgbClr val="7030A0"/>
                </a:solidFill>
              </a:rPr>
              <a:t>Mrs.S</a:t>
            </a:r>
            <a:r>
              <a:rPr lang="en-US" b="1" dirty="0" smtClean="0">
                <a:solidFill>
                  <a:srgbClr val="7030A0"/>
                </a:solidFill>
              </a:rPr>
              <a:t>. AKHILA DAS </a:t>
            </a:r>
            <a:r>
              <a:rPr lang="en-US" b="1" dirty="0" err="1" smtClean="0">
                <a:solidFill>
                  <a:srgbClr val="7030A0"/>
                </a:solidFill>
              </a:rPr>
              <a:t>M.Sc</a:t>
            </a:r>
            <a:r>
              <a:rPr lang="en-US" b="1" dirty="0" smtClean="0">
                <a:solidFill>
                  <a:srgbClr val="7030A0"/>
                </a:solidFill>
              </a:rPr>
              <a:t> (N)</a:t>
            </a:r>
          </a:p>
          <a:p>
            <a:r>
              <a:rPr lang="en-US" b="1" dirty="0" smtClean="0">
                <a:solidFill>
                  <a:srgbClr val="7030A0"/>
                </a:solidFill>
              </a:rPr>
              <a:t>Asst. Professor</a:t>
            </a:r>
          </a:p>
          <a:p>
            <a:r>
              <a:rPr lang="en-US" b="1" dirty="0" smtClean="0">
                <a:solidFill>
                  <a:srgbClr val="7030A0"/>
                </a:solidFill>
              </a:rPr>
              <a:t>Department of Community Health Nursing</a:t>
            </a:r>
          </a:p>
          <a:p>
            <a:r>
              <a:rPr lang="en-US" b="1" dirty="0" err="1" smtClean="0">
                <a:solidFill>
                  <a:srgbClr val="FF0066"/>
                </a:solidFill>
              </a:rPr>
              <a:t>Annammal</a:t>
            </a:r>
            <a:r>
              <a:rPr lang="en-US" b="1" dirty="0" smtClean="0">
                <a:solidFill>
                  <a:srgbClr val="FF0066"/>
                </a:solidFill>
              </a:rPr>
              <a:t> College of Nursing</a:t>
            </a:r>
          </a:p>
          <a:p>
            <a:endParaRPr lang="en-US" b="1" dirty="0">
              <a:solidFill>
                <a:srgbClr val="FF006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e. Laboratory staff working with rabies virus</a:t>
            </a:r>
            <a:endParaRPr lang="en-US" dirty="0"/>
          </a:p>
        </p:txBody>
      </p:sp>
      <p:pic>
        <p:nvPicPr>
          <p:cNvPr id="4" name="Content Placeholder 3" descr="http://www2.lbl.gov/ehs/pub3000/CH26/assets/docs/CH26-dev-part1_files/image020.png"/>
          <p:cNvPicPr>
            <a:picLocks noGrp="1"/>
          </p:cNvPicPr>
          <p:nvPr>
            <p:ph idx="1"/>
          </p:nvPr>
        </p:nvPicPr>
        <p:blipFill>
          <a:blip r:embed="rId2"/>
          <a:srcRect/>
          <a:stretch>
            <a:fillRect/>
          </a:stretch>
        </p:blipFill>
        <p:spPr bwMode="auto">
          <a:xfrm>
            <a:off x="2133600" y="2362200"/>
            <a:ext cx="44196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ENVIRONMENTAL FACTORS</a:t>
            </a:r>
            <a:endParaRPr lang="en-US" dirty="0"/>
          </a:p>
        </p:txBody>
      </p:sp>
      <p:sp>
        <p:nvSpPr>
          <p:cNvPr id="3" name="Content Placeholder 2"/>
          <p:cNvSpPr>
            <a:spLocks noGrp="1"/>
          </p:cNvSpPr>
          <p:nvPr>
            <p:ph idx="1"/>
          </p:nvPr>
        </p:nvSpPr>
        <p:spPr/>
        <p:txBody>
          <a:bodyPr>
            <a:normAutofit/>
          </a:bodyPr>
          <a:lstStyle/>
          <a:p>
            <a:pPr>
              <a:lnSpc>
                <a:spcPct val="150000"/>
              </a:lnSpc>
            </a:pPr>
            <a:r>
              <a:rPr lang="en-US" dirty="0" smtClean="0">
                <a:latin typeface="Times New Roman" pitchFamily="18" charset="0"/>
                <a:cs typeface="Times New Roman" pitchFamily="18" charset="0"/>
              </a:rPr>
              <a:t>Rabid dogs and cats which have rabies virus in saliva</a:t>
            </a:r>
          </a:p>
          <a:p>
            <a:pPr>
              <a:lnSpc>
                <a:spcPct val="150000"/>
              </a:lnSpc>
            </a:pPr>
            <a:r>
              <a:rPr lang="en-US" dirty="0" smtClean="0">
                <a:latin typeface="Times New Roman" pitchFamily="18" charset="0"/>
                <a:cs typeface="Times New Roman" pitchFamily="18" charset="0"/>
              </a:rPr>
              <a:t>Vampire bat</a:t>
            </a:r>
          </a:p>
          <a:p>
            <a:pPr>
              <a:lnSpc>
                <a:spcPct val="150000"/>
              </a:lnSpc>
            </a:pPr>
            <a:r>
              <a:rPr lang="en-US" dirty="0" smtClean="0">
                <a:latin typeface="Times New Roman" pitchFamily="18" charset="0"/>
                <a:cs typeface="Times New Roman" pitchFamily="18" charset="0"/>
              </a:rPr>
              <a:t>Jackal, fox are wildlife carriers which are the main reservoir and transmitter of rabies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MODE OF TRANSMISSION</a:t>
            </a:r>
            <a:endParaRPr lang="en-US" dirty="0"/>
          </a:p>
        </p:txBody>
      </p:sp>
      <p:sp>
        <p:nvSpPr>
          <p:cNvPr id="3" name="Content Placeholder 2"/>
          <p:cNvSpPr>
            <a:spLocks noGrp="1"/>
          </p:cNvSpPr>
          <p:nvPr>
            <p:ph idx="1"/>
          </p:nvPr>
        </p:nvSpPr>
        <p:spPr>
          <a:xfrm>
            <a:off x="457200" y="1600201"/>
            <a:ext cx="8229600" cy="4114800"/>
          </a:xfrm>
        </p:spPr>
        <p:txBody>
          <a:bodyPr>
            <a:normAutofit fontScale="92500" lnSpcReduction="20000"/>
          </a:bodyPr>
          <a:lstStyle/>
          <a:p>
            <a:pPr>
              <a:lnSpc>
                <a:spcPct val="150000"/>
              </a:lnSpc>
            </a:pPr>
            <a:r>
              <a:rPr lang="en-US" dirty="0" smtClean="0">
                <a:latin typeface="Times New Roman" pitchFamily="18" charset="0"/>
                <a:cs typeface="Times New Roman" pitchFamily="18" charset="0"/>
              </a:rPr>
              <a:t>Bite of an infected animal</a:t>
            </a:r>
          </a:p>
          <a:p>
            <a:pPr>
              <a:lnSpc>
                <a:spcPct val="150000"/>
              </a:lnSpc>
            </a:pPr>
            <a:r>
              <a:rPr lang="en-US" dirty="0" smtClean="0">
                <a:latin typeface="Times New Roman" pitchFamily="18" charset="0"/>
                <a:cs typeface="Times New Roman" pitchFamily="18" charset="0"/>
              </a:rPr>
              <a:t>Open scratch or wound in contact with infectious material such as blood or saliva</a:t>
            </a:r>
          </a:p>
          <a:p>
            <a:pPr>
              <a:lnSpc>
                <a:spcPct val="150000"/>
              </a:lnSpc>
            </a:pPr>
            <a:r>
              <a:rPr lang="en-US" dirty="0" smtClean="0">
                <a:latin typeface="Times New Roman" pitchFamily="18" charset="0"/>
                <a:cs typeface="Times New Roman" pitchFamily="18" charset="0"/>
              </a:rPr>
              <a:t>Human to human in case of corneal transplant</a:t>
            </a:r>
          </a:p>
          <a:p>
            <a:pPr>
              <a:lnSpc>
                <a:spcPct val="150000"/>
              </a:lnSpc>
            </a:pPr>
            <a:r>
              <a:rPr lang="en-US" dirty="0" smtClean="0">
                <a:latin typeface="Times New Roman" pitchFamily="18" charset="0"/>
                <a:cs typeface="Times New Roman" pitchFamily="18" charset="0"/>
              </a:rPr>
              <a:t>By mucous membrane when it comes in contact with infectious material</a:t>
            </a:r>
          </a:p>
          <a:p>
            <a:pPr lvl="0">
              <a:lnSpc>
                <a:spcPct val="150000"/>
              </a:lnSpc>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2">
                    <a:lumMod val="10000"/>
                  </a:schemeClr>
                </a:solidFill>
                <a:latin typeface="Times New Roman" pitchFamily="18" charset="0"/>
                <a:cs typeface="Times New Roman" pitchFamily="18" charset="0"/>
              </a:rPr>
              <a:t>CLINICAL MANIFESTATION</a:t>
            </a:r>
            <a:endParaRPr lang="en-US" dirty="0"/>
          </a:p>
        </p:txBody>
      </p:sp>
      <p:sp>
        <p:nvSpPr>
          <p:cNvPr id="3" name="Content Placeholder 2"/>
          <p:cNvSpPr>
            <a:spLocks noGrp="1"/>
          </p:cNvSpPr>
          <p:nvPr>
            <p:ph idx="1"/>
          </p:nvPr>
        </p:nvSpPr>
        <p:spPr/>
        <p:txBody>
          <a:bodyPr/>
          <a:lstStyle/>
          <a:p>
            <a:r>
              <a:rPr lang="en-US" b="1" dirty="0" smtClean="0"/>
              <a:t> </a:t>
            </a:r>
            <a:r>
              <a:rPr lang="en-US" b="1" dirty="0" smtClean="0">
                <a:latin typeface="Times New Roman" pitchFamily="18" charset="0"/>
                <a:cs typeface="Times New Roman" pitchFamily="18" charset="0"/>
              </a:rPr>
              <a:t>Fever </a:t>
            </a:r>
          </a:p>
          <a:p>
            <a:r>
              <a:rPr lang="en-US" b="1" dirty="0" smtClean="0">
                <a:latin typeface="Times New Roman" pitchFamily="18" charset="0"/>
                <a:cs typeface="Times New Roman" pitchFamily="18" charset="0"/>
              </a:rPr>
              <a:t>Headache</a:t>
            </a:r>
          </a:p>
          <a:p>
            <a:r>
              <a:rPr lang="en-US" b="1" dirty="0" smtClean="0">
                <a:latin typeface="Times New Roman" pitchFamily="18" charset="0"/>
                <a:cs typeface="Times New Roman" pitchFamily="18" charset="0"/>
              </a:rPr>
              <a:t>Muscle ache</a:t>
            </a:r>
          </a:p>
          <a:p>
            <a:r>
              <a:rPr lang="en-US" b="1" dirty="0" smtClean="0">
                <a:latin typeface="Times New Roman" pitchFamily="18" charset="0"/>
                <a:cs typeface="Times New Roman" pitchFamily="18" charset="0"/>
              </a:rPr>
              <a:t>Loss of appetite</a:t>
            </a:r>
          </a:p>
          <a:p>
            <a:r>
              <a:rPr lang="en-US" b="1" dirty="0" smtClean="0">
                <a:latin typeface="Times New Roman" pitchFamily="18" charset="0"/>
                <a:cs typeface="Times New Roman" pitchFamily="18" charset="0"/>
              </a:rPr>
              <a:t>Nausea</a:t>
            </a:r>
          </a:p>
          <a:p>
            <a:r>
              <a:rPr lang="en-US" b="1" dirty="0" smtClean="0">
                <a:latin typeface="Times New Roman" pitchFamily="18" charset="0"/>
                <a:cs typeface="Times New Roman" pitchFamily="18" charset="0"/>
              </a:rPr>
              <a:t>fatigue</a:t>
            </a:r>
          </a:p>
          <a:p>
            <a:pPr>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Times New Roman" pitchFamily="18" charset="0"/>
                <a:cs typeface="Times New Roman" pitchFamily="18" charset="0"/>
              </a:rPr>
              <a:t>As infection progresses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latin typeface="Times New Roman" pitchFamily="18" charset="0"/>
                <a:cs typeface="Times New Roman" pitchFamily="18" charset="0"/>
              </a:rPr>
              <a:t>Irritability</a:t>
            </a:r>
          </a:p>
          <a:p>
            <a:r>
              <a:rPr lang="en-US" b="1" dirty="0" smtClean="0">
                <a:latin typeface="Times New Roman" pitchFamily="18" charset="0"/>
                <a:cs typeface="Times New Roman" pitchFamily="18" charset="0"/>
              </a:rPr>
              <a:t>Confusion</a:t>
            </a:r>
          </a:p>
          <a:p>
            <a:r>
              <a:rPr lang="en-US" b="1" dirty="0" smtClean="0">
                <a:latin typeface="Times New Roman" pitchFamily="18" charset="0"/>
                <a:cs typeface="Times New Roman" pitchFamily="18" charset="0"/>
              </a:rPr>
              <a:t>Agitation</a:t>
            </a:r>
          </a:p>
          <a:p>
            <a:r>
              <a:rPr lang="en-US" b="1" dirty="0" smtClean="0">
                <a:latin typeface="Times New Roman" pitchFamily="18" charset="0"/>
                <a:cs typeface="Times New Roman" pitchFamily="18" charset="0"/>
              </a:rPr>
              <a:t>Abnormal thoughts</a:t>
            </a:r>
          </a:p>
          <a:p>
            <a:r>
              <a:rPr lang="en-US" b="1" dirty="0" smtClean="0">
                <a:latin typeface="Times New Roman" pitchFamily="18" charset="0"/>
                <a:cs typeface="Times New Roman" pitchFamily="18" charset="0"/>
              </a:rPr>
              <a:t>Posture changes</a:t>
            </a:r>
          </a:p>
          <a:p>
            <a:r>
              <a:rPr lang="en-US" b="1" dirty="0" smtClean="0">
                <a:latin typeface="Times New Roman" pitchFamily="18" charset="0"/>
                <a:cs typeface="Times New Roman" pitchFamily="18" charset="0"/>
              </a:rPr>
              <a:t>Convulsion</a:t>
            </a:r>
          </a:p>
          <a:p>
            <a:r>
              <a:rPr lang="en-US" b="1" dirty="0" smtClean="0">
                <a:latin typeface="Times New Roman" pitchFamily="18" charset="0"/>
                <a:cs typeface="Times New Roman" pitchFamily="18" charset="0"/>
              </a:rPr>
              <a:t>Paralysis</a:t>
            </a:r>
          </a:p>
          <a:p>
            <a:r>
              <a:rPr lang="en-US" b="1" dirty="0" smtClean="0">
                <a:latin typeface="Times New Roman" pitchFamily="18" charset="0"/>
                <a:cs typeface="Times New Roman" pitchFamily="18" charset="0"/>
              </a:rPr>
              <a:t>Extreme sensitivity to bright light, sound, touch</a:t>
            </a:r>
          </a:p>
          <a:p>
            <a:r>
              <a:rPr lang="en-US" b="1" dirty="0" smtClean="0">
                <a:latin typeface="Times New Roman" pitchFamily="18" charset="0"/>
                <a:cs typeface="Times New Roman" pitchFamily="18" charset="0"/>
              </a:rPr>
              <a:t>Increased production of saliva or tears</a:t>
            </a:r>
          </a:p>
          <a:p>
            <a:r>
              <a:rPr lang="en-US" b="1" dirty="0" smtClean="0">
                <a:latin typeface="Times New Roman" pitchFamily="18" charset="0"/>
                <a:cs typeface="Times New Roman" pitchFamily="18" charset="0"/>
              </a:rPr>
              <a:t>Difficulty in speaking</a:t>
            </a:r>
          </a:p>
          <a:p>
            <a:pPr>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In advanced stage- spread to nervous system</a:t>
            </a:r>
            <a:endParaRPr lang="en-US" dirty="0"/>
          </a:p>
        </p:txBody>
      </p:sp>
      <p:sp>
        <p:nvSpPr>
          <p:cNvPr id="3" name="Content Placeholder 2"/>
          <p:cNvSpPr>
            <a:spLocks noGrp="1"/>
          </p:cNvSpPr>
          <p:nvPr>
            <p:ph idx="1"/>
          </p:nvPr>
        </p:nvSpPr>
        <p:spPr/>
        <p:txBody>
          <a:bodyPr/>
          <a:lstStyle/>
          <a:p>
            <a:r>
              <a:rPr lang="en-US" b="1" dirty="0" smtClean="0">
                <a:latin typeface="Times New Roman" pitchFamily="18" charset="0"/>
                <a:cs typeface="Times New Roman" pitchFamily="18" charset="0"/>
              </a:rPr>
              <a:t>Double vision</a:t>
            </a:r>
          </a:p>
          <a:p>
            <a:r>
              <a:rPr lang="en-US" b="1" dirty="0" smtClean="0">
                <a:latin typeface="Times New Roman" pitchFamily="18" charset="0"/>
                <a:cs typeface="Times New Roman" pitchFamily="18" charset="0"/>
              </a:rPr>
              <a:t>Problems in moving facial muscles</a:t>
            </a:r>
          </a:p>
          <a:p>
            <a:r>
              <a:rPr lang="en-US" b="1" dirty="0" smtClean="0">
                <a:latin typeface="Times New Roman" pitchFamily="18" charset="0"/>
                <a:cs typeface="Times New Roman" pitchFamily="18" charset="0"/>
              </a:rPr>
              <a:t>Abnormal movements of diaphragm</a:t>
            </a:r>
          </a:p>
          <a:p>
            <a:r>
              <a:rPr lang="en-US" b="1" dirty="0" smtClean="0">
                <a:latin typeface="Times New Roman" pitchFamily="18" charset="0"/>
                <a:cs typeface="Times New Roman" pitchFamily="18" charset="0"/>
              </a:rPr>
              <a:t>Difficulty in swallowing</a:t>
            </a:r>
          </a:p>
          <a:p>
            <a:r>
              <a:rPr lang="en-US" b="1" dirty="0" smtClean="0">
                <a:latin typeface="Times New Roman" pitchFamily="18" charset="0"/>
                <a:cs typeface="Times New Roman" pitchFamily="18" charset="0"/>
              </a:rPr>
              <a:t>Increased production of saliva causing foaming of mouth</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Times New Roman" pitchFamily="18" charset="0"/>
                <a:cs typeface="Times New Roman" pitchFamily="18" charset="0"/>
              </a:rPr>
              <a:t>DIAGNOSIS</a:t>
            </a:r>
            <a:endParaRPr lang="en-US" dirty="0"/>
          </a:p>
        </p:txBody>
      </p:sp>
      <p:sp>
        <p:nvSpPr>
          <p:cNvPr id="3" name="Content Placeholder 2"/>
          <p:cNvSpPr>
            <a:spLocks noGrp="1"/>
          </p:cNvSpPr>
          <p:nvPr>
            <p:ph idx="1"/>
          </p:nvPr>
        </p:nvSpPr>
        <p:spPr/>
        <p:txBody>
          <a:bodyPr>
            <a:normAutofit lnSpcReduction="10000"/>
          </a:bodyPr>
          <a:lstStyle/>
          <a:p>
            <a:pPr>
              <a:lnSpc>
                <a:spcPct val="150000"/>
              </a:lnSpc>
            </a:pPr>
            <a:r>
              <a:rPr lang="en-US" b="1" dirty="0" smtClean="0">
                <a:latin typeface="Times New Roman" pitchFamily="18" charset="0"/>
                <a:cs typeface="Times New Roman" pitchFamily="18" charset="0"/>
              </a:rPr>
              <a:t>History of bite by a rabid animal</a:t>
            </a:r>
          </a:p>
          <a:p>
            <a:pPr>
              <a:lnSpc>
                <a:spcPct val="150000"/>
              </a:lnSpc>
            </a:pPr>
            <a:r>
              <a:rPr lang="en-US" b="1" dirty="0" smtClean="0">
                <a:latin typeface="Times New Roman" pitchFamily="18" charset="0"/>
                <a:cs typeface="Times New Roman" pitchFamily="18" charset="0"/>
              </a:rPr>
              <a:t>Clinical signs and symptoms especially hydrophobia</a:t>
            </a:r>
          </a:p>
          <a:p>
            <a:pPr>
              <a:lnSpc>
                <a:spcPct val="150000"/>
              </a:lnSpc>
            </a:pPr>
            <a:r>
              <a:rPr lang="en-US" b="1" dirty="0" smtClean="0">
                <a:latin typeface="Times New Roman" pitchFamily="18" charset="0"/>
                <a:cs typeface="Times New Roman" pitchFamily="18" charset="0"/>
              </a:rPr>
              <a:t>Antigen detection using </a:t>
            </a:r>
            <a:r>
              <a:rPr lang="en-US" b="1" dirty="0" err="1" smtClean="0">
                <a:latin typeface="Times New Roman" pitchFamily="18" charset="0"/>
                <a:cs typeface="Times New Roman" pitchFamily="18" charset="0"/>
              </a:rPr>
              <a:t>immuno</a:t>
            </a:r>
            <a:r>
              <a:rPr lang="en-US" b="1" dirty="0" smtClean="0">
                <a:latin typeface="Times New Roman" pitchFamily="18" charset="0"/>
                <a:cs typeface="Times New Roman" pitchFamily="18" charset="0"/>
              </a:rPr>
              <a:t> fluorescence of skin biopsy</a:t>
            </a:r>
          </a:p>
          <a:p>
            <a:pPr>
              <a:lnSpc>
                <a:spcPct val="150000"/>
              </a:lnSpc>
            </a:pPr>
            <a:r>
              <a:rPr lang="en-US" b="1" dirty="0" smtClean="0">
                <a:latin typeface="Times New Roman" pitchFamily="18" charset="0"/>
                <a:cs typeface="Times New Roman" pitchFamily="18" charset="0"/>
              </a:rPr>
              <a:t>Isolation of virus from saliva</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PREVENTION AND CONTROL MEASURES</a:t>
            </a:r>
            <a:endParaRPr lang="en-US" dirty="0"/>
          </a:p>
        </p:txBody>
      </p:sp>
      <p:sp>
        <p:nvSpPr>
          <p:cNvPr id="3" name="Content Placeholder 2"/>
          <p:cNvSpPr>
            <a:spLocks noGrp="1"/>
          </p:cNvSpPr>
          <p:nvPr>
            <p:ph idx="1"/>
          </p:nvPr>
        </p:nvSpPr>
        <p:spPr/>
        <p:txBody>
          <a:bodyPr>
            <a:normAutofit fontScale="92500" lnSpcReduction="20000"/>
          </a:bodyPr>
          <a:lstStyle/>
          <a:p>
            <a:pPr>
              <a:buNone/>
            </a:pPr>
            <a:endParaRPr lang="en-US" dirty="0" smtClean="0"/>
          </a:p>
          <a:p>
            <a:r>
              <a:rPr lang="en-US" b="1" dirty="0" smtClean="0">
                <a:latin typeface="Times New Roman" pitchFamily="18" charset="0"/>
                <a:cs typeface="Times New Roman" pitchFamily="18" charset="0"/>
              </a:rPr>
              <a:t>Early diagnosis and treatment</a:t>
            </a:r>
          </a:p>
          <a:p>
            <a:pPr lvl="3"/>
            <a:r>
              <a:rPr lang="en-US" sz="3200" b="1" dirty="0" smtClean="0">
                <a:solidFill>
                  <a:schemeClr val="accent1"/>
                </a:solidFill>
                <a:latin typeface="Times New Roman" pitchFamily="18" charset="0"/>
                <a:cs typeface="Times New Roman" pitchFamily="18" charset="0"/>
              </a:rPr>
              <a:t> in case a dog has bitten a man,</a:t>
            </a:r>
          </a:p>
          <a:p>
            <a:pPr lvl="4"/>
            <a:r>
              <a:rPr lang="en-US" sz="2800" b="1" dirty="0" smtClean="0">
                <a:latin typeface="Times New Roman" pitchFamily="18" charset="0"/>
                <a:cs typeface="Times New Roman" pitchFamily="18" charset="0"/>
              </a:rPr>
              <a:t>Promptly scrub the site with soap &amp; water</a:t>
            </a:r>
          </a:p>
          <a:p>
            <a:pPr lvl="4"/>
            <a:r>
              <a:rPr lang="en-US" sz="2800" b="1" dirty="0" smtClean="0">
                <a:latin typeface="Times New Roman" pitchFamily="18" charset="0"/>
                <a:cs typeface="Times New Roman" pitchFamily="18" charset="0"/>
              </a:rPr>
              <a:t>Apply alcohol on wound</a:t>
            </a:r>
          </a:p>
          <a:p>
            <a:pPr lvl="4"/>
            <a:r>
              <a:rPr lang="en-US" sz="2800" b="1" dirty="0" smtClean="0">
                <a:latin typeface="Times New Roman" pitchFamily="18" charset="0"/>
                <a:cs typeface="Times New Roman" pitchFamily="18" charset="0"/>
              </a:rPr>
              <a:t>Administer Rabies immunoglobulin around the site of bite</a:t>
            </a:r>
          </a:p>
          <a:p>
            <a:pPr lvl="4"/>
            <a:r>
              <a:rPr lang="en-US" sz="2800" b="1" dirty="0" smtClean="0">
                <a:latin typeface="Times New Roman" pitchFamily="18" charset="0"/>
                <a:cs typeface="Times New Roman" pitchFamily="18" charset="0"/>
              </a:rPr>
              <a:t>Administer fine dose of tissue culture vaccine including human diploid cell rabies vaccine on the 0, 3,7,14 and 28 after exposure</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Other measures</a:t>
            </a:r>
            <a:endParaRPr lang="en-US" dirty="0"/>
          </a:p>
        </p:txBody>
      </p:sp>
      <p:sp>
        <p:nvSpPr>
          <p:cNvPr id="3" name="Content Placeholder 2"/>
          <p:cNvSpPr>
            <a:spLocks noGrp="1"/>
          </p:cNvSpPr>
          <p:nvPr>
            <p:ph idx="1"/>
          </p:nvPr>
        </p:nvSpPr>
        <p:spPr/>
        <p:txBody>
          <a:bodyPr/>
          <a:lstStyle/>
          <a:p>
            <a:pPr>
              <a:buNone/>
            </a:pPr>
            <a:r>
              <a:rPr lang="en-US" u="sng" dirty="0" smtClean="0"/>
              <a:t>2. Impartiality and Scientific Attitude</a:t>
            </a:r>
            <a:r>
              <a:rPr lang="en-US" dirty="0" smtClean="0"/>
              <a:t>:</a:t>
            </a:r>
          </a:p>
          <a:p>
            <a:r>
              <a:rPr lang="en-US" dirty="0" smtClean="0"/>
              <a:t>Politicians must resist the temptations to use information services for party and tendency to acquiesce to the demands of their political masters and be constantly vigilant of the limitations that should be imposed on their role</a:t>
            </a:r>
            <a:endParaRPr lang="en-US" dirty="0"/>
          </a:p>
        </p:txBody>
      </p:sp>
      <p:pic>
        <p:nvPicPr>
          <p:cNvPr id="4" name="Content Placeholder 3" descr="http://www.beckeranimalhospital.com/wp-content/uploads/2010/09/01-isolation-300x168.jpg"/>
          <p:cNvPicPr>
            <a:picLocks/>
          </p:cNvPicPr>
          <p:nvPr/>
        </p:nvPicPr>
        <p:blipFill>
          <a:blip r:embed="rId2"/>
          <a:srcRect/>
          <a:stretch>
            <a:fillRect/>
          </a:stretch>
        </p:blipFill>
        <p:spPr bwMode="auto">
          <a:xfrm>
            <a:off x="0" y="1676400"/>
            <a:ext cx="3162300" cy="5181600"/>
          </a:xfrm>
          <a:prstGeom prst="rect">
            <a:avLst/>
          </a:prstGeom>
          <a:noFill/>
          <a:ln w="9525">
            <a:noFill/>
            <a:miter lim="800000"/>
            <a:headEnd/>
            <a:tailEnd/>
          </a:ln>
        </p:spPr>
      </p:pic>
      <p:pic>
        <p:nvPicPr>
          <p:cNvPr id="5" name="Picture 4" descr="http://vbch.dnh.nic.in/images/MD2.png.JPG"/>
          <p:cNvPicPr/>
          <p:nvPr/>
        </p:nvPicPr>
        <p:blipFill>
          <a:blip r:embed="rId3" cstate="print"/>
          <a:srcRect/>
          <a:stretch>
            <a:fillRect/>
          </a:stretch>
        </p:blipFill>
        <p:spPr bwMode="auto">
          <a:xfrm>
            <a:off x="3048000" y="1676400"/>
            <a:ext cx="59436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b. Reduce anxiety and pain</a:t>
            </a:r>
            <a:endParaRPr lang="en-US" dirty="0"/>
          </a:p>
        </p:txBody>
      </p:sp>
      <p:sp>
        <p:nvSpPr>
          <p:cNvPr id="3" name="Content Placeholder 2"/>
          <p:cNvSpPr>
            <a:spLocks noGrp="1"/>
          </p:cNvSpPr>
          <p:nvPr>
            <p:ph idx="1"/>
          </p:nvPr>
        </p:nvSpPr>
        <p:spPr/>
        <p:txBody>
          <a:bodyPr/>
          <a:lstStyle/>
          <a:p>
            <a:pPr>
              <a:buNone/>
            </a:pPr>
            <a:r>
              <a:rPr lang="en-US" b="1" dirty="0" smtClean="0">
                <a:latin typeface="Times New Roman" pitchFamily="18" charset="0"/>
                <a:cs typeface="Times New Roman" pitchFamily="18" charset="0"/>
              </a:rPr>
              <a:t>		By administering sedatives such as morphine </a:t>
            </a:r>
            <a:r>
              <a:rPr lang="en-US" b="1" dirty="0" err="1" smtClean="0">
                <a:latin typeface="Times New Roman" pitchFamily="18" charset="0"/>
                <a:cs typeface="Times New Roman" pitchFamily="18" charset="0"/>
              </a:rPr>
              <a:t>sulphate</a:t>
            </a:r>
            <a:endParaRPr lang="en-US" b="1" dirty="0" smtClean="0">
              <a:latin typeface="Times New Roman" pitchFamily="18" charset="0"/>
              <a:cs typeface="Times New Roman" pitchFamily="18" charset="0"/>
            </a:endParaRPr>
          </a:p>
          <a:p>
            <a:pPr>
              <a:buNone/>
            </a:pPr>
            <a:endParaRPr lang="en-US" dirty="0"/>
          </a:p>
        </p:txBody>
      </p:sp>
      <p:pic>
        <p:nvPicPr>
          <p:cNvPr id="4" name="Picture 3" descr="http://www.fdalawyersblog.com/Morphine_vial.jpg"/>
          <p:cNvPicPr/>
          <p:nvPr/>
        </p:nvPicPr>
        <p:blipFill>
          <a:blip r:embed="rId2" cstate="print"/>
          <a:srcRect/>
          <a:stretch>
            <a:fillRect/>
          </a:stretch>
        </p:blipFill>
        <p:spPr bwMode="auto">
          <a:xfrm>
            <a:off x="2286000" y="2819400"/>
            <a:ext cx="40386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28600"/>
            <a:ext cx="7772400" cy="1066800"/>
          </a:xfrm>
        </p:spPr>
        <p:txBody>
          <a:bodyPr>
            <a:normAutofit fontScale="90000"/>
          </a:bodyPr>
          <a:lstStyle/>
          <a:p>
            <a:r>
              <a:rPr lang="en-US" dirty="0" smtClean="0"/>
              <a:t/>
            </a:r>
            <a:br>
              <a:rPr lang="en-US" dirty="0" smtClean="0"/>
            </a:br>
            <a:r>
              <a:rPr lang="en-US" b="1" dirty="0" smtClean="0">
                <a:latin typeface="Times New Roman" pitchFamily="18" charset="0"/>
                <a:cs typeface="Times New Roman" pitchFamily="18" charset="0"/>
              </a:rPr>
              <a:t>Introduction:</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3" name="Subtitle 2"/>
          <p:cNvSpPr>
            <a:spLocks noGrp="1"/>
          </p:cNvSpPr>
          <p:nvPr>
            <p:ph type="subTitle" idx="1"/>
          </p:nvPr>
        </p:nvSpPr>
        <p:spPr>
          <a:xfrm>
            <a:off x="1371600" y="1295400"/>
            <a:ext cx="6400800" cy="4800600"/>
          </a:xfrm>
        </p:spPr>
        <p:txBody>
          <a:bodyPr>
            <a:normAutofit fontScale="92500" lnSpcReduction="10000"/>
          </a:bodyPr>
          <a:lstStyle/>
          <a:p>
            <a:pPr algn="l">
              <a:lnSpc>
                <a:spcPct val="150000"/>
              </a:lnSpc>
            </a:pPr>
            <a:r>
              <a:rPr lang="en-US" dirty="0" smtClean="0">
                <a:solidFill>
                  <a:schemeClr val="tx1"/>
                </a:solidFill>
                <a:latin typeface="Times New Roman" pitchFamily="18" charset="0"/>
                <a:cs typeface="Times New Roman" pitchFamily="18" charset="0"/>
              </a:rPr>
              <a:t>	Rabies is a </a:t>
            </a:r>
            <a:r>
              <a:rPr lang="en-US" dirty="0" err="1" smtClean="0">
                <a:solidFill>
                  <a:schemeClr val="tx1"/>
                </a:solidFill>
                <a:latin typeface="Times New Roman" pitchFamily="18" charset="0"/>
                <a:cs typeface="Times New Roman" pitchFamily="18" charset="0"/>
              </a:rPr>
              <a:t>zoonotic</a:t>
            </a:r>
            <a:r>
              <a:rPr lang="en-US" dirty="0" smtClean="0">
                <a:solidFill>
                  <a:schemeClr val="tx1"/>
                </a:solidFill>
                <a:latin typeface="Times New Roman" pitchFamily="18" charset="0"/>
                <a:cs typeface="Times New Roman" pitchFamily="18" charset="0"/>
              </a:rPr>
              <a:t> disease caused by </a:t>
            </a:r>
            <a:r>
              <a:rPr lang="en-US" dirty="0" err="1" smtClean="0">
                <a:solidFill>
                  <a:schemeClr val="tx1"/>
                </a:solidFill>
                <a:latin typeface="Times New Roman" pitchFamily="18" charset="0"/>
                <a:cs typeface="Times New Roman" pitchFamily="18" charset="0"/>
              </a:rPr>
              <a:t>lyssavirus</a:t>
            </a:r>
            <a:r>
              <a:rPr lang="en-US" dirty="0" smtClean="0">
                <a:solidFill>
                  <a:schemeClr val="tx1"/>
                </a:solidFill>
                <a:latin typeface="Times New Roman" pitchFamily="18" charset="0"/>
                <a:cs typeface="Times New Roman" pitchFamily="18" charset="0"/>
              </a:rPr>
              <a:t> type 1 of family </a:t>
            </a:r>
            <a:r>
              <a:rPr lang="en-US" dirty="0" err="1" smtClean="0">
                <a:solidFill>
                  <a:schemeClr val="tx1"/>
                </a:solidFill>
                <a:latin typeface="Times New Roman" pitchFamily="18" charset="0"/>
                <a:cs typeface="Times New Roman" pitchFamily="18" charset="0"/>
              </a:rPr>
              <a:t>rhabdoviridae</a:t>
            </a:r>
            <a:r>
              <a:rPr lang="en-US" dirty="0" smtClean="0">
                <a:solidFill>
                  <a:schemeClr val="tx1"/>
                </a:solidFill>
                <a:latin typeface="Times New Roman" pitchFamily="18" charset="0"/>
                <a:cs typeface="Times New Roman" pitchFamily="18" charset="0"/>
              </a:rPr>
              <a:t>. It is known as hydrophobia. The victims of dog bite are under the age of 15 years. Most human deaths follow a bite from an infected dog.</a:t>
            </a:r>
          </a:p>
          <a:p>
            <a:pPr algn="l"/>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 Hydration </a:t>
            </a:r>
            <a:endParaRPr lang="en-US"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IV fluids bottles should be covered</a:t>
            </a:r>
          </a:p>
          <a:p>
            <a:r>
              <a:rPr lang="en-US" dirty="0" smtClean="0">
                <a:latin typeface="Times New Roman" pitchFamily="18" charset="0"/>
                <a:cs typeface="Times New Roman" pitchFamily="18" charset="0"/>
              </a:rPr>
              <a:t>Monitor urine output to assess kidney function</a:t>
            </a:r>
            <a:endParaRPr lang="en-US" dirty="0">
              <a:latin typeface="Times New Roman" pitchFamily="18" charset="0"/>
              <a:cs typeface="Times New Roman" pitchFamily="18" charset="0"/>
            </a:endParaRPr>
          </a:p>
        </p:txBody>
      </p:sp>
      <p:pic>
        <p:nvPicPr>
          <p:cNvPr id="4" name="Picture 3" descr="https://i.ytimg.com/vi/_MwCOg_amyg/hqdefault.jpg"/>
          <p:cNvPicPr/>
          <p:nvPr/>
        </p:nvPicPr>
        <p:blipFill>
          <a:blip r:embed="rId2"/>
          <a:srcRect/>
          <a:stretch>
            <a:fillRect/>
          </a:stretch>
        </p:blipFill>
        <p:spPr bwMode="auto">
          <a:xfrm>
            <a:off x="2286000" y="2895600"/>
            <a:ext cx="4267200" cy="2667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d. Intensive Care</a:t>
            </a:r>
            <a:endParaRPr lang="en-US" dirty="0"/>
          </a:p>
        </p:txBody>
      </p:sp>
      <p:pic>
        <p:nvPicPr>
          <p:cNvPr id="4" name="Content Placeholder 3" descr="http://3.bp.blogspot.com/_O3_1Dj0Tz6g/TJ7JSfLji_I/AAAAAAAAAGs/8xGlQEQi-rM/s1600/james+bond.JPG"/>
          <p:cNvPicPr>
            <a:picLocks noGrp="1"/>
          </p:cNvPicPr>
          <p:nvPr>
            <p:ph idx="1"/>
          </p:nvPr>
        </p:nvPicPr>
        <p:blipFill>
          <a:blip r:embed="rId2"/>
          <a:srcRect/>
          <a:stretch>
            <a:fillRect/>
          </a:stretch>
        </p:blipFill>
        <p:spPr bwMode="auto">
          <a:xfrm>
            <a:off x="1554691" y="1600200"/>
            <a:ext cx="6034617" cy="452596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e. Vaccine</a:t>
            </a:r>
            <a:endParaRPr lang="en-US" dirty="0"/>
          </a:p>
        </p:txBody>
      </p:sp>
      <p:sp>
        <p:nvSpPr>
          <p:cNvPr id="3" name="Content Placeholder 2"/>
          <p:cNvSpPr>
            <a:spLocks noGrp="1"/>
          </p:cNvSpPr>
          <p:nvPr>
            <p:ph idx="1"/>
          </p:nvPr>
        </p:nvSpPr>
        <p:spPr/>
        <p:txBody>
          <a:bodyPr>
            <a:normAutofit/>
          </a:bodyPr>
          <a:lstStyle/>
          <a:p>
            <a:r>
              <a:rPr lang="en-US" dirty="0" smtClean="0"/>
              <a:t> </a:t>
            </a:r>
            <a:r>
              <a:rPr lang="en-US" sz="2800" b="1" dirty="0" smtClean="0">
                <a:latin typeface="Times New Roman" pitchFamily="18" charset="0"/>
                <a:cs typeface="Times New Roman" pitchFamily="18" charset="0"/>
              </a:rPr>
              <a:t>Human diploid cell vaccine</a:t>
            </a:r>
          </a:p>
          <a:p>
            <a:r>
              <a:rPr lang="en-US" sz="2800" b="1" dirty="0" smtClean="0">
                <a:latin typeface="Times New Roman" pitchFamily="18" charset="0"/>
                <a:cs typeface="Times New Roman" pitchFamily="18" charset="0"/>
              </a:rPr>
              <a:t>Purified chick embryo cell vaccine</a:t>
            </a:r>
          </a:p>
          <a:p>
            <a:r>
              <a:rPr lang="en-US" sz="2800" b="1" dirty="0" smtClean="0">
                <a:latin typeface="Times New Roman" pitchFamily="18" charset="0"/>
                <a:cs typeface="Times New Roman" pitchFamily="18" charset="0"/>
              </a:rPr>
              <a:t>Rabies immunoglobulin</a:t>
            </a:r>
          </a:p>
          <a:p>
            <a:pPr>
              <a:buNone/>
            </a:pPr>
            <a:endParaRPr lang="en-US" sz="9600" dirty="0"/>
          </a:p>
        </p:txBody>
      </p:sp>
      <p:pic>
        <p:nvPicPr>
          <p:cNvPr id="4" name="Picture 3" descr="http://3.imimg.com/data3/UE/WM/MY-9228938/abhayrab-anti-rabies-vaccine-250x250.jpg"/>
          <p:cNvPicPr/>
          <p:nvPr/>
        </p:nvPicPr>
        <p:blipFill>
          <a:blip r:embed="rId2"/>
          <a:srcRect/>
          <a:stretch>
            <a:fillRect/>
          </a:stretch>
        </p:blipFill>
        <p:spPr bwMode="auto">
          <a:xfrm>
            <a:off x="2362200" y="3505200"/>
            <a:ext cx="5029200" cy="20574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CONTROL THE DOGS CAUSING RABIES AND PROPER HANDLING</a:t>
            </a:r>
            <a:endParaRPr lang="en-US" dirty="0"/>
          </a:p>
        </p:txBody>
      </p:sp>
      <p:sp>
        <p:nvSpPr>
          <p:cNvPr id="3" name="Content Placeholder 2"/>
          <p:cNvSpPr>
            <a:spLocks noGrp="1"/>
          </p:cNvSpPr>
          <p:nvPr>
            <p:ph idx="1"/>
          </p:nvPr>
        </p:nvSpPr>
        <p:spPr/>
        <p:txBody>
          <a:bodyPr>
            <a:normAutofit fontScale="85000" lnSpcReduction="20000"/>
          </a:bodyPr>
          <a:lstStyle/>
          <a:p>
            <a:pPr>
              <a:lnSpc>
                <a:spcPct val="150000"/>
              </a:lnSpc>
            </a:pPr>
            <a:r>
              <a:rPr lang="en-US" b="1" dirty="0" smtClean="0">
                <a:latin typeface="Times New Roman" pitchFamily="18" charset="0"/>
                <a:cs typeface="Times New Roman" pitchFamily="18" charset="0"/>
              </a:rPr>
              <a:t>Remove all stray dogs and cats</a:t>
            </a:r>
          </a:p>
          <a:p>
            <a:pPr>
              <a:lnSpc>
                <a:spcPct val="150000"/>
              </a:lnSpc>
            </a:pPr>
            <a:r>
              <a:rPr lang="en-US" b="1" dirty="0" smtClean="0">
                <a:latin typeface="Times New Roman" pitchFamily="18" charset="0"/>
                <a:cs typeface="Times New Roman" pitchFamily="18" charset="0"/>
              </a:rPr>
              <a:t>Have all pets vaccinated</a:t>
            </a:r>
          </a:p>
          <a:p>
            <a:pPr>
              <a:lnSpc>
                <a:spcPct val="150000"/>
              </a:lnSpc>
            </a:pPr>
            <a:r>
              <a:rPr lang="en-US" b="1" dirty="0" smtClean="0">
                <a:latin typeface="Times New Roman" pitchFamily="18" charset="0"/>
                <a:cs typeface="Times New Roman" pitchFamily="18" charset="0"/>
              </a:rPr>
              <a:t>Do not allow bats to live in house chimney</a:t>
            </a:r>
          </a:p>
          <a:p>
            <a:pPr>
              <a:lnSpc>
                <a:spcPct val="150000"/>
              </a:lnSpc>
            </a:pPr>
            <a:r>
              <a:rPr lang="en-US" b="1" dirty="0" smtClean="0">
                <a:latin typeface="Times New Roman" pitchFamily="18" charset="0"/>
                <a:cs typeface="Times New Roman" pitchFamily="18" charset="0"/>
              </a:rPr>
              <a:t>Avoid picking up dead animals</a:t>
            </a:r>
          </a:p>
          <a:p>
            <a:pPr>
              <a:lnSpc>
                <a:spcPct val="150000"/>
              </a:lnSpc>
            </a:pPr>
            <a:r>
              <a:rPr lang="en-US" b="1" dirty="0" smtClean="0">
                <a:latin typeface="Times New Roman" pitchFamily="18" charset="0"/>
                <a:cs typeface="Times New Roman" pitchFamily="18" charset="0"/>
              </a:rPr>
              <a:t>Do not eat animals that do not look normal</a:t>
            </a:r>
          </a:p>
          <a:p>
            <a:pPr>
              <a:lnSpc>
                <a:spcPct val="150000"/>
              </a:lnSpc>
            </a:pPr>
            <a:r>
              <a:rPr lang="en-US" b="1" dirty="0" smtClean="0">
                <a:latin typeface="Times New Roman" pitchFamily="18" charset="0"/>
                <a:cs typeface="Times New Roman" pitchFamily="18" charset="0"/>
              </a:rPr>
              <a:t>Use gloves while skinning animals while handling nervous tissues</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NURSING MANAGEMENT</a:t>
            </a:r>
            <a:endParaRPr lang="en-US" dirty="0"/>
          </a:p>
        </p:txBody>
      </p:sp>
      <p:sp>
        <p:nvSpPr>
          <p:cNvPr id="3" name="Content Placeholder 2"/>
          <p:cNvSpPr>
            <a:spLocks noGrp="1"/>
          </p:cNvSpPr>
          <p:nvPr>
            <p:ph idx="1"/>
          </p:nvPr>
        </p:nvSpPr>
        <p:spPr/>
        <p:txBody>
          <a:bodyPr>
            <a:normAutofit lnSpcReduction="10000"/>
          </a:bodyPr>
          <a:lstStyle/>
          <a:p>
            <a:r>
              <a:rPr lang="en-US" b="1" dirty="0" smtClean="0">
                <a:latin typeface="Times New Roman" pitchFamily="18" charset="0"/>
                <a:cs typeface="Times New Roman" pitchFamily="18" charset="0"/>
              </a:rPr>
              <a:t>Isolate the patient</a:t>
            </a:r>
          </a:p>
          <a:p>
            <a:r>
              <a:rPr lang="en-US" b="1" dirty="0" smtClean="0">
                <a:latin typeface="Times New Roman" pitchFamily="18" charset="0"/>
                <a:cs typeface="Times New Roman" pitchFamily="18" charset="0"/>
              </a:rPr>
              <a:t>Provide optimum comfort</a:t>
            </a:r>
          </a:p>
          <a:p>
            <a:r>
              <a:rPr lang="en-US" b="1" dirty="0" smtClean="0">
                <a:latin typeface="Times New Roman" pitchFamily="18" charset="0"/>
                <a:cs typeface="Times New Roman" pitchFamily="18" charset="0"/>
              </a:rPr>
              <a:t>Darken the room and provide quiet environment</a:t>
            </a:r>
          </a:p>
          <a:p>
            <a:r>
              <a:rPr lang="en-US" b="1" dirty="0" smtClean="0">
                <a:latin typeface="Times New Roman" pitchFamily="18" charset="0"/>
                <a:cs typeface="Times New Roman" pitchFamily="18" charset="0"/>
              </a:rPr>
              <a:t>Should avoid bathing, running water in room or near the room at hearing distance</a:t>
            </a:r>
          </a:p>
          <a:p>
            <a:r>
              <a:rPr lang="en-US" b="1" dirty="0" smtClean="0">
                <a:latin typeface="Times New Roman" pitchFamily="18" charset="0"/>
                <a:cs typeface="Times New Roman" pitchFamily="18" charset="0"/>
              </a:rPr>
              <a:t>IV fluids should be wrapped and needles should be securely anchored to avoid dislodging</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pPr algn="ctr">
              <a:buNone/>
            </a:pPr>
            <a:endParaRPr lang="en-US" sz="7200" dirty="0" smtClean="0">
              <a:latin typeface="Times New Roman" pitchFamily="18" charset="0"/>
              <a:cs typeface="Times New Roman" pitchFamily="18" charset="0"/>
            </a:endParaRPr>
          </a:p>
          <a:p>
            <a:pPr algn="ctr">
              <a:buNone/>
            </a:pPr>
            <a:r>
              <a:rPr lang="en-US" sz="7200" dirty="0" smtClean="0">
                <a:latin typeface="Times New Roman" pitchFamily="18" charset="0"/>
                <a:cs typeface="Times New Roman" pitchFamily="18" charset="0"/>
              </a:rPr>
              <a:t>THANK YOU</a:t>
            </a:r>
            <a:endParaRPr lang="en-US" sz="72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7772400" cy="1470025"/>
          </a:xfrm>
        </p:spPr>
        <p:txBody>
          <a:bodyPr>
            <a:normAutofit/>
          </a:bodyPr>
          <a:lstStyle/>
          <a:p>
            <a:r>
              <a:rPr lang="en-US" b="1" dirty="0" smtClean="0"/>
              <a:t>Definition</a:t>
            </a:r>
            <a:r>
              <a:rPr lang="en-US" dirty="0" smtClean="0"/>
              <a:t/>
            </a:r>
            <a:br>
              <a:rPr lang="en-US" dirty="0" smtClean="0"/>
            </a:br>
            <a:endParaRPr lang="en-US" sz="3600" dirty="0"/>
          </a:p>
        </p:txBody>
      </p:sp>
      <p:sp>
        <p:nvSpPr>
          <p:cNvPr id="3" name="Subtitle 2"/>
          <p:cNvSpPr>
            <a:spLocks noGrp="1"/>
          </p:cNvSpPr>
          <p:nvPr>
            <p:ph type="subTitle" idx="1"/>
          </p:nvPr>
        </p:nvSpPr>
        <p:spPr>
          <a:xfrm rot="10800000" flipV="1">
            <a:off x="1578858" y="1752600"/>
            <a:ext cx="6422142" cy="3809999"/>
          </a:xfrm>
        </p:spPr>
        <p:txBody>
          <a:bodyPr>
            <a:normAutofit lnSpcReduction="10000"/>
          </a:bodyPr>
          <a:lstStyle/>
          <a:p>
            <a:pPr algn="l">
              <a:lnSpc>
                <a:spcPct val="200000"/>
              </a:lnSpc>
            </a:pPr>
            <a:r>
              <a:rPr lang="en-US" dirty="0" smtClean="0">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Rabies is deadly virus disease affecting the central nervous system which is caused by </a:t>
            </a:r>
            <a:r>
              <a:rPr lang="en-US" dirty="0" err="1" smtClean="0">
                <a:solidFill>
                  <a:schemeClr val="tx1"/>
                </a:solidFill>
                <a:latin typeface="Times New Roman" pitchFamily="18" charset="0"/>
                <a:cs typeface="Times New Roman" pitchFamily="18" charset="0"/>
              </a:rPr>
              <a:t>Lyssavirus</a:t>
            </a:r>
            <a:r>
              <a:rPr lang="en-US" dirty="0" smtClean="0">
                <a:solidFill>
                  <a:schemeClr val="tx1"/>
                </a:solidFill>
                <a:latin typeface="Times New Roman" pitchFamily="18" charset="0"/>
                <a:cs typeface="Times New Roman" pitchFamily="18" charset="0"/>
              </a:rPr>
              <a:t> type 1 of family </a:t>
            </a:r>
            <a:r>
              <a:rPr lang="en-US" dirty="0" err="1" smtClean="0">
                <a:solidFill>
                  <a:schemeClr val="tx1"/>
                </a:solidFill>
                <a:latin typeface="Times New Roman" pitchFamily="18" charset="0"/>
                <a:cs typeface="Times New Roman" pitchFamily="18" charset="0"/>
              </a:rPr>
              <a:t>rhabdoviridae</a:t>
            </a:r>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57200"/>
            <a:ext cx="7772400" cy="1470025"/>
          </a:xfrm>
        </p:spPr>
        <p:txBody>
          <a:bodyPr>
            <a:normAutofit/>
          </a:bodyPr>
          <a:lstStyle/>
          <a:p>
            <a:r>
              <a:rPr lang="en-US" sz="4000" b="1" dirty="0" smtClean="0">
                <a:latin typeface="Times New Roman" pitchFamily="18" charset="0"/>
                <a:cs typeface="Times New Roman" pitchFamily="18" charset="0"/>
              </a:rPr>
              <a:t>EPIDEMIOLOGICAL TRIAD</a:t>
            </a:r>
            <a:endParaRPr lang="en-US" sz="4000" dirty="0"/>
          </a:p>
        </p:txBody>
      </p:sp>
      <p:sp>
        <p:nvSpPr>
          <p:cNvPr id="3" name="Subtitle 2"/>
          <p:cNvSpPr>
            <a:spLocks noGrp="1"/>
          </p:cNvSpPr>
          <p:nvPr>
            <p:ph type="subTitle" idx="1"/>
          </p:nvPr>
        </p:nvSpPr>
        <p:spPr>
          <a:xfrm>
            <a:off x="1219200" y="1676400"/>
            <a:ext cx="6934200" cy="5181600"/>
          </a:xfrm>
        </p:spPr>
        <p:txBody>
          <a:bodyPr>
            <a:normAutofit/>
          </a:bodyPr>
          <a:lstStyle/>
          <a:p>
            <a:r>
              <a:rPr lang="en-US" sz="2800" b="1" dirty="0" smtClean="0">
                <a:solidFill>
                  <a:schemeClr val="tx1"/>
                </a:solidFill>
                <a:latin typeface="Times New Roman" pitchFamily="18" charset="0"/>
                <a:cs typeface="Times New Roman" pitchFamily="18" charset="0"/>
              </a:rPr>
              <a:t>AGENT : </a:t>
            </a:r>
            <a:r>
              <a:rPr lang="en-US" sz="2800" b="1" dirty="0" err="1" smtClean="0">
                <a:solidFill>
                  <a:schemeClr val="tx1"/>
                </a:solidFill>
                <a:latin typeface="Times New Roman" pitchFamily="18" charset="0"/>
                <a:cs typeface="Times New Roman" pitchFamily="18" charset="0"/>
              </a:rPr>
              <a:t>Lyssavirus</a:t>
            </a:r>
            <a:r>
              <a:rPr lang="en-US" sz="2800" b="1" dirty="0" smtClean="0">
                <a:solidFill>
                  <a:schemeClr val="tx1"/>
                </a:solidFill>
                <a:latin typeface="Times New Roman" pitchFamily="18" charset="0"/>
                <a:cs typeface="Times New Roman" pitchFamily="18" charset="0"/>
              </a:rPr>
              <a:t> Type 1of family 			</a:t>
            </a:r>
            <a:r>
              <a:rPr lang="en-US" sz="2800" b="1" dirty="0" err="1" smtClean="0">
                <a:solidFill>
                  <a:schemeClr val="tx1"/>
                </a:solidFill>
                <a:latin typeface="Times New Roman" pitchFamily="18" charset="0"/>
                <a:cs typeface="Times New Roman" pitchFamily="18" charset="0"/>
              </a:rPr>
              <a:t>Rhabdoviridae</a:t>
            </a:r>
            <a:endParaRPr lang="en-US" sz="2800" b="1" dirty="0" smtClean="0">
              <a:solidFill>
                <a:schemeClr val="tx1"/>
              </a:solidFill>
              <a:latin typeface="Times New Roman" pitchFamily="18" charset="0"/>
              <a:cs typeface="Times New Roman" pitchFamily="18" charset="0"/>
            </a:endParaRPr>
          </a:p>
          <a:p>
            <a:endParaRPr lang="en-US" dirty="0"/>
          </a:p>
        </p:txBody>
      </p:sp>
      <p:pic>
        <p:nvPicPr>
          <p:cNvPr id="4" name="Picture 3" descr="http://education.expasy.org/images/Rhabdoviridae_virion.jpg"/>
          <p:cNvPicPr/>
          <p:nvPr/>
        </p:nvPicPr>
        <p:blipFill>
          <a:blip r:embed="rId2"/>
          <a:srcRect/>
          <a:stretch>
            <a:fillRect/>
          </a:stretch>
        </p:blipFill>
        <p:spPr bwMode="auto">
          <a:xfrm>
            <a:off x="2395537" y="2819400"/>
            <a:ext cx="5148263"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1000"/>
            <a:ext cx="6400800" cy="5562600"/>
          </a:xfrm>
        </p:spPr>
        <p:txBody>
          <a:bodyPr>
            <a:normAutofit fontScale="85000" lnSpcReduction="10000"/>
          </a:bodyPr>
          <a:lstStyle/>
          <a:p>
            <a:pPr algn="l">
              <a:lnSpc>
                <a:spcPct val="160000"/>
              </a:lnSpc>
              <a:buFont typeface="Wingdings" pitchFamily="2" charset="2"/>
              <a:buChar char="v"/>
            </a:pPr>
            <a:r>
              <a:rPr lang="en-US" dirty="0" smtClean="0">
                <a:solidFill>
                  <a:schemeClr val="tx1"/>
                </a:solidFill>
                <a:latin typeface="Times New Roman" pitchFamily="18" charset="0"/>
                <a:cs typeface="Times New Roman" pitchFamily="18" charset="0"/>
              </a:rPr>
              <a:t>Virus excreted through saliva of affected animal</a:t>
            </a:r>
          </a:p>
          <a:p>
            <a:pPr algn="l">
              <a:lnSpc>
                <a:spcPct val="160000"/>
              </a:lnSpc>
              <a:buFont typeface="Wingdings" pitchFamily="2" charset="2"/>
              <a:buChar char="v"/>
            </a:pPr>
            <a:r>
              <a:rPr lang="en-US" dirty="0" smtClean="0">
                <a:solidFill>
                  <a:schemeClr val="tx1"/>
                </a:solidFill>
                <a:latin typeface="Times New Roman" pitchFamily="18" charset="0"/>
                <a:cs typeface="Times New Roman" pitchFamily="18" charset="0"/>
              </a:rPr>
              <a:t>Source of infection- saliva of rabid animal</a:t>
            </a:r>
          </a:p>
          <a:p>
            <a:pPr algn="l">
              <a:lnSpc>
                <a:spcPct val="160000"/>
              </a:lnSpc>
              <a:buFont typeface="Wingdings" pitchFamily="2" charset="2"/>
              <a:buChar char="v"/>
            </a:pPr>
            <a:r>
              <a:rPr lang="en-US" dirty="0" smtClean="0">
                <a:solidFill>
                  <a:schemeClr val="tx1"/>
                </a:solidFill>
                <a:latin typeface="Times New Roman" pitchFamily="18" charset="0"/>
                <a:cs typeface="Times New Roman" pitchFamily="18" charset="0"/>
              </a:rPr>
              <a:t>Rabies occur in three epidemiological forms such as urban, wild life and bat rabies</a:t>
            </a:r>
          </a:p>
          <a:p>
            <a:pPr algn="l">
              <a:lnSpc>
                <a:spcPct val="160000"/>
              </a:lnSpc>
              <a:buFont typeface="Wingdings" pitchFamily="2" charset="2"/>
              <a:buChar char="v"/>
            </a:pPr>
            <a:r>
              <a:rPr lang="en-US" dirty="0" smtClean="0">
                <a:solidFill>
                  <a:schemeClr val="tx1"/>
                </a:solidFill>
                <a:latin typeface="Times New Roman" pitchFamily="18" charset="0"/>
                <a:cs typeface="Times New Roman" pitchFamily="18" charset="0"/>
              </a:rPr>
              <a:t>One dog is capable of biting large number of humans and animals</a:t>
            </a:r>
          </a:p>
          <a:p>
            <a:endParaRPr lang="en-US"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
            <a:ext cx="7772400" cy="1470025"/>
          </a:xfrm>
        </p:spPr>
        <p:txBody>
          <a:bodyPr>
            <a:normAutofit/>
          </a:bodyPr>
          <a:lstStyle/>
          <a:p>
            <a:pPr lvl="0" algn="l"/>
            <a:r>
              <a:rPr lang="en-US" sz="3600" b="1" dirty="0" smtClean="0">
                <a:latin typeface="Times New Roman" pitchFamily="18" charset="0"/>
                <a:cs typeface="Times New Roman" pitchFamily="18" charset="0"/>
              </a:rPr>
              <a:t>HOST FACTOR</a:t>
            </a:r>
            <a:br>
              <a:rPr lang="en-US" sz="3600" b="1" dirty="0" smtClean="0">
                <a:latin typeface="Times New Roman" pitchFamily="18" charset="0"/>
                <a:cs typeface="Times New Roman" pitchFamily="18" charset="0"/>
              </a:rPr>
            </a:br>
            <a:endParaRPr lang="en-US" sz="3600" dirty="0"/>
          </a:p>
        </p:txBody>
      </p:sp>
      <p:sp>
        <p:nvSpPr>
          <p:cNvPr id="3" name="Subtitle 2"/>
          <p:cNvSpPr>
            <a:spLocks noGrp="1"/>
          </p:cNvSpPr>
          <p:nvPr>
            <p:ph type="subTitle" idx="1"/>
          </p:nvPr>
        </p:nvSpPr>
        <p:spPr>
          <a:xfrm>
            <a:off x="1371600" y="1524000"/>
            <a:ext cx="6400800" cy="4267200"/>
          </a:xfrm>
        </p:spPr>
        <p:txBody>
          <a:bodyPr>
            <a:normAutofit/>
          </a:bodyPr>
          <a:lstStyle/>
          <a:p>
            <a:pPr algn="l"/>
            <a:r>
              <a:rPr lang="en-US" sz="2800" b="1" dirty="0" smtClean="0">
                <a:solidFill>
                  <a:schemeClr val="tx1"/>
                </a:solidFill>
                <a:latin typeface="Times New Roman" pitchFamily="18" charset="0"/>
                <a:cs typeface="Times New Roman" pitchFamily="18" charset="0"/>
              </a:rPr>
              <a:t>a. At high risk including man</a:t>
            </a:r>
            <a:endParaRPr lang="en-US" sz="2800" dirty="0">
              <a:solidFill>
                <a:schemeClr val="tx1"/>
              </a:solidFill>
            </a:endParaRPr>
          </a:p>
        </p:txBody>
      </p:sp>
      <p:pic>
        <p:nvPicPr>
          <p:cNvPr id="4" name="Content Placeholder 3" descr="Gloger's Rule and warm blooded animals"/>
          <p:cNvPicPr>
            <a:picLocks/>
          </p:cNvPicPr>
          <p:nvPr/>
        </p:nvPicPr>
        <p:blipFill>
          <a:blip r:embed="rId2"/>
          <a:srcRect/>
          <a:stretch>
            <a:fillRect/>
          </a:stretch>
        </p:blipFill>
        <p:spPr bwMode="auto">
          <a:xfrm>
            <a:off x="609600" y="2209800"/>
            <a:ext cx="81280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09600"/>
            <a:ext cx="7772400" cy="1470025"/>
          </a:xfrm>
        </p:spPr>
        <p:txBody>
          <a:bodyPr>
            <a:normAutofit/>
          </a:bodyPr>
          <a:lstStyle/>
          <a:p>
            <a:pPr lvl="0"/>
            <a:r>
              <a:rPr lang="en-US" sz="3200" b="1" dirty="0" err="1" smtClean="0">
                <a:latin typeface="Times New Roman" pitchFamily="18" charset="0"/>
                <a:cs typeface="Times New Roman" pitchFamily="18" charset="0"/>
              </a:rPr>
              <a:t>b.Dog</a:t>
            </a:r>
            <a:r>
              <a:rPr lang="en-US" sz="3200" b="1" dirty="0" smtClean="0">
                <a:latin typeface="Times New Roman" pitchFamily="18" charset="0"/>
                <a:cs typeface="Times New Roman" pitchFamily="18" charset="0"/>
              </a:rPr>
              <a:t> handlers</a:t>
            </a:r>
            <a:endParaRPr lang="en-US" sz="3200" dirty="0"/>
          </a:p>
        </p:txBody>
      </p:sp>
      <p:sp>
        <p:nvSpPr>
          <p:cNvPr id="3" name="Subtitle 2"/>
          <p:cNvSpPr>
            <a:spLocks noGrp="1"/>
          </p:cNvSpPr>
          <p:nvPr>
            <p:ph type="subTitle" idx="1"/>
          </p:nvPr>
        </p:nvSpPr>
        <p:spPr/>
        <p:txBody>
          <a:bodyPr/>
          <a:lstStyle/>
          <a:p>
            <a:endParaRPr lang="en-US" dirty="0"/>
          </a:p>
        </p:txBody>
      </p:sp>
      <p:pic>
        <p:nvPicPr>
          <p:cNvPr id="4" name="Content Placeholder 3" descr="http://i.dailymail.co.uk/i/pix/2009/08/05/article-0-05F61A0B000005DC-745_468x342.jpg"/>
          <p:cNvPicPr>
            <a:picLocks noGrp="1"/>
          </p:cNvPicPr>
          <p:nvPr>
            <p:ph idx="1"/>
          </p:nvPr>
        </p:nvPicPr>
        <p:blipFill>
          <a:blip r:embed="rId2"/>
          <a:srcRect/>
          <a:stretch>
            <a:fillRect/>
          </a:stretch>
        </p:blipFill>
        <p:spPr bwMode="auto">
          <a:xfrm>
            <a:off x="1524001" y="1981200"/>
            <a:ext cx="6019799"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72400" cy="1470025"/>
          </a:xfrm>
        </p:spPr>
        <p:txBody>
          <a:bodyPr>
            <a:normAutofit/>
          </a:bodyPr>
          <a:lstStyle/>
          <a:p>
            <a:r>
              <a:rPr lang="en-US" sz="3600" b="1" dirty="0" smtClean="0"/>
              <a:t>c. Hunters</a:t>
            </a:r>
            <a:endParaRPr lang="en-US" sz="3600" dirty="0"/>
          </a:p>
        </p:txBody>
      </p:sp>
      <p:pic>
        <p:nvPicPr>
          <p:cNvPr id="4" name="Content Placeholder 3" descr="https://upload.wikimedia.org/wikipedia/commons/1/1f/Hadzabe_Hunters.jpg"/>
          <p:cNvPicPr>
            <a:picLocks noGrp="1"/>
          </p:cNvPicPr>
          <p:nvPr>
            <p:ph idx="1"/>
          </p:nvPr>
        </p:nvPicPr>
        <p:blipFill>
          <a:blip r:embed="rId2" cstate="print"/>
          <a:srcRect/>
          <a:stretch>
            <a:fillRect/>
          </a:stretch>
        </p:blipFill>
        <p:spPr bwMode="auto">
          <a:xfrm>
            <a:off x="1752599" y="1828800"/>
            <a:ext cx="4953001"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7924800" cy="1847850"/>
          </a:xfrm>
        </p:spPr>
        <p:txBody>
          <a:bodyPr>
            <a:noAutofit/>
          </a:bodyPr>
          <a:lstStyle/>
          <a:p>
            <a:pPr lvl="1" algn="ctr"/>
            <a:r>
              <a:rPr lang="en-US" sz="3200" b="1" dirty="0" smtClean="0">
                <a:latin typeface="Times New Roman" pitchFamily="18" charset="0"/>
                <a:cs typeface="Times New Roman" pitchFamily="18" charset="0"/>
              </a:rPr>
              <a:t>d. Veterinarians</a:t>
            </a:r>
            <a:endParaRPr lang="en-US" sz="3200" dirty="0"/>
          </a:p>
        </p:txBody>
      </p:sp>
      <p:pic>
        <p:nvPicPr>
          <p:cNvPr id="4" name="Content Placeholder 3" descr="http://static1.squarespace.com/static/53b0f764e4b0061852c12ebd/54ef6254e4b0a9ff3b832b7f/54efa86fe4b03ddcb244e715/1424992368200/Veterinarian.jpg"/>
          <p:cNvPicPr>
            <a:picLocks noGrp="1"/>
          </p:cNvPicPr>
          <p:nvPr>
            <p:ph idx="1"/>
          </p:nvPr>
        </p:nvPicPr>
        <p:blipFill>
          <a:blip r:embed="rId2"/>
          <a:srcRect/>
          <a:stretch>
            <a:fillRect/>
          </a:stretch>
        </p:blipFill>
        <p:spPr bwMode="auto">
          <a:xfrm>
            <a:off x="1295400" y="1600200"/>
            <a:ext cx="62484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509</Words>
  <Application>Microsoft Office PowerPoint</Application>
  <PresentationFormat>On-screen Show (4:3)</PresentationFormat>
  <Paragraphs>98</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RABIES</vt:lpstr>
      <vt:lpstr> Introduction: </vt:lpstr>
      <vt:lpstr>Definition </vt:lpstr>
      <vt:lpstr>EPIDEMIOLOGICAL TRIAD</vt:lpstr>
      <vt:lpstr>Slide 5</vt:lpstr>
      <vt:lpstr>HOST FACTOR </vt:lpstr>
      <vt:lpstr>b.Dog handlers</vt:lpstr>
      <vt:lpstr>c. Hunters</vt:lpstr>
      <vt:lpstr>d. Veterinarians</vt:lpstr>
      <vt:lpstr>e. Laboratory staff working with rabies virus</vt:lpstr>
      <vt:lpstr>ENVIRONMENTAL FACTORS</vt:lpstr>
      <vt:lpstr>MODE OF TRANSMISSION</vt:lpstr>
      <vt:lpstr>CLINICAL MANIFESTATION</vt:lpstr>
      <vt:lpstr>As infection progresses</vt:lpstr>
      <vt:lpstr>In advanced stage- spread to nervous system</vt:lpstr>
      <vt:lpstr>DIAGNOSIS</vt:lpstr>
      <vt:lpstr>PREVENTION AND CONTROL MEASURES</vt:lpstr>
      <vt:lpstr>Other measures</vt:lpstr>
      <vt:lpstr>b. Reduce anxiety and pain</vt:lpstr>
      <vt:lpstr>c. Hydration </vt:lpstr>
      <vt:lpstr>d. Intensive Care</vt:lpstr>
      <vt:lpstr>e. Vaccine</vt:lpstr>
      <vt:lpstr>CONTROL THE DOGS CAUSING RABIES AND PROPER HANDLING</vt:lpstr>
      <vt:lpstr>NURSING MANAGEMENT</vt:lpstr>
      <vt:lpstr>Slide 25</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ANNAMMAL COLLEGE OF NURSING</dc:creator>
  <cp:lastModifiedBy>ANNAMMAL COLLEGE OF NURSING</cp:lastModifiedBy>
  <cp:revision>25</cp:revision>
  <dcterms:created xsi:type="dcterms:W3CDTF">2015-11-03T05:40:27Z</dcterms:created>
  <dcterms:modified xsi:type="dcterms:W3CDTF">2015-11-11T08:17:34Z</dcterms:modified>
</cp:coreProperties>
</file>